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tags/tag6.xml" ContentType="application/vnd.openxmlformats-officedocument.presentationml.tags+xml"/>
  <Override PartName="/ppt/tags/tag8.xml" ContentType="application/vnd.openxmlformats-officedocument.presentationml.tag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ags/tag4.xml" ContentType="application/vnd.openxmlformats-officedocument.presentationml.tags+xml"/>
  <Override PartName="/ppt/tags/tag5.xml" ContentType="application/vnd.openxmlformats-officedocument.presentationml.tags+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tags/tag1.xml" ContentType="application/vnd.openxmlformats-officedocument.presentationml.tags+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tags/tag7.xml" ContentType="application/vnd.openxmlformats-officedocument.presentationml.tag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256" r:id="rId2"/>
    <p:sldId id="257" r:id="rId3"/>
    <p:sldId id="258" r:id="rId4"/>
    <p:sldId id="259" r:id="rId5"/>
    <p:sldId id="260" r:id="rId6"/>
    <p:sldId id="261" r:id="rId7"/>
    <p:sldId id="262" r:id="rId8"/>
    <p:sldId id="264" r:id="rId9"/>
    <p:sldId id="266" r:id="rId10"/>
    <p:sldId id="265" r:id="rId11"/>
    <p:sldId id="267" r:id="rId12"/>
  </p:sldIdLst>
  <p:sldSz cx="9144000" cy="6858000" type="screen4x3"/>
  <p:notesSz cx="6858000" cy="9144000"/>
  <p:custDataLst>
    <p:tags r:id="rId1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339" autoAdjust="0"/>
    <p:restoredTop sz="78470" autoAdjust="0"/>
  </p:normalViewPr>
  <p:slideViewPr>
    <p:cSldViewPr>
      <p:cViewPr>
        <p:scale>
          <a:sx n="57" d="100"/>
          <a:sy n="57" d="100"/>
        </p:scale>
        <p:origin x="-318" y="-78"/>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D032F3B-A1CE-4338-8AAB-DBC056D9AA4C}" type="datetimeFigureOut">
              <a:rPr lang="en-US" smtClean="0"/>
              <a:pPr/>
              <a:t>2/6/2018</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9AA09D3-D2FD-4383-AC6C-94D32E8EB8A6}" type="slidenum">
              <a:rPr lang="en-US" smtClean="0"/>
              <a:pPr/>
              <a:t>‹#›</a:t>
            </a:fld>
            <a:endParaRPr lang="en-US" dirty="0"/>
          </a:p>
        </p:txBody>
      </p:sp>
    </p:spTree>
    <p:extLst>
      <p:ext uri="{BB962C8B-B14F-4D97-AF65-F5344CB8AC3E}">
        <p14:creationId xmlns:p14="http://schemas.microsoft.com/office/powerpoint/2010/main" xmlns="" val="13733134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Social media platforms can be used to promote services and products. digital Marketing and E-,marketing</a:t>
            </a:r>
            <a:r>
              <a:rPr lang="en-US" baseline="0" dirty="0" smtClean="0"/>
              <a:t> </a:t>
            </a:r>
            <a:r>
              <a:rPr lang="en-US" dirty="0" smtClean="0"/>
              <a:t>are still relevant tools but social media marketing is very popular today. </a:t>
            </a:r>
            <a:endParaRPr lang="en-US" dirty="0"/>
          </a:p>
        </p:txBody>
      </p:sp>
      <p:sp>
        <p:nvSpPr>
          <p:cNvPr id="4" name="Slide Number Placeholder 3"/>
          <p:cNvSpPr>
            <a:spLocks noGrp="1"/>
          </p:cNvSpPr>
          <p:nvPr>
            <p:ph type="sldNum" sz="quarter" idx="10"/>
          </p:nvPr>
        </p:nvSpPr>
        <p:spPr/>
        <p:txBody>
          <a:bodyPr/>
          <a:lstStyle/>
          <a:p>
            <a:fld id="{89AA09D3-D2FD-4383-AC6C-94D32E8EB8A6}" type="slidenum">
              <a:rPr lang="en-US" smtClean="0"/>
              <a:pPr/>
              <a:t>2</a:t>
            </a:fld>
            <a:endParaRPr lang="en-US" dirty="0"/>
          </a:p>
        </p:txBody>
      </p:sp>
    </p:spTree>
    <p:extLst>
      <p:ext uri="{BB962C8B-B14F-4D97-AF65-F5344CB8AC3E}">
        <p14:creationId xmlns:p14="http://schemas.microsoft.com/office/powerpoint/2010/main" xmlns="" val="28302059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a:t>
            </a:r>
            <a:r>
              <a:rPr lang="en-GB" baseline="0" dirty="0" smtClean="0"/>
              <a:t> largest social network sis Facebook. It was founded by Mark Zuckerberg in 2004.  </a:t>
            </a:r>
            <a:r>
              <a:rPr lang="en-GB" sz="1200" kern="1200" dirty="0" smtClean="0">
                <a:solidFill>
                  <a:schemeClr val="tx1"/>
                </a:solidFill>
                <a:effectLst/>
                <a:latin typeface="+mn-lt"/>
                <a:ea typeface="+mn-ea"/>
                <a:cs typeface="+mn-cs"/>
              </a:rPr>
              <a:t>A recent survey done in January 2017 revealed that they were 214 million users in the United States alone. The number of active Users in Facebook is reported to be over 1.8 billion people across the globe per month. Social</a:t>
            </a:r>
            <a:r>
              <a:rPr lang="en-GB" sz="1200" kern="1200" baseline="0" dirty="0" smtClean="0">
                <a:solidFill>
                  <a:schemeClr val="tx1"/>
                </a:solidFill>
                <a:effectLst/>
                <a:latin typeface="+mn-lt"/>
                <a:ea typeface="+mn-ea"/>
                <a:cs typeface="+mn-cs"/>
              </a:rPr>
              <a:t> media platforms are very many and depend on the target group. For instance, older people will mostly have Facebook and </a:t>
            </a:r>
            <a:r>
              <a:rPr lang="en-GB" sz="1200" kern="1200" baseline="0" dirty="0" err="1" smtClean="0">
                <a:solidFill>
                  <a:schemeClr val="tx1"/>
                </a:solidFill>
                <a:effectLst/>
                <a:latin typeface="+mn-lt"/>
                <a:ea typeface="+mn-ea"/>
                <a:cs typeface="+mn-cs"/>
              </a:rPr>
              <a:t>Whatsapp</a:t>
            </a:r>
            <a:r>
              <a:rPr lang="en-GB" sz="1200" kern="1200" baseline="0" dirty="0" smtClean="0">
                <a:solidFill>
                  <a:schemeClr val="tx1"/>
                </a:solidFill>
                <a:effectLst/>
                <a:latin typeface="+mn-lt"/>
                <a:ea typeface="+mn-ea"/>
                <a:cs typeface="+mn-cs"/>
              </a:rPr>
              <a:t> accounts</a:t>
            </a:r>
            <a:endParaRPr lang="en-US" dirty="0"/>
          </a:p>
        </p:txBody>
      </p:sp>
      <p:sp>
        <p:nvSpPr>
          <p:cNvPr id="4" name="Slide Number Placeholder 3"/>
          <p:cNvSpPr>
            <a:spLocks noGrp="1"/>
          </p:cNvSpPr>
          <p:nvPr>
            <p:ph type="sldNum" sz="quarter" idx="10"/>
          </p:nvPr>
        </p:nvSpPr>
        <p:spPr/>
        <p:txBody>
          <a:bodyPr/>
          <a:lstStyle/>
          <a:p>
            <a:fld id="{89AA09D3-D2FD-4383-AC6C-94D32E8EB8A6}" type="slidenum">
              <a:rPr lang="en-US" smtClean="0"/>
              <a:pPr/>
              <a:t>3</a:t>
            </a:fld>
            <a:endParaRPr lang="en-US"/>
          </a:p>
        </p:txBody>
      </p:sp>
    </p:spTree>
    <p:extLst>
      <p:ext uri="{BB962C8B-B14F-4D97-AF65-F5344CB8AC3E}">
        <p14:creationId xmlns:p14="http://schemas.microsoft.com/office/powerpoint/2010/main" xmlns="" val="37971982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Social media marketing</a:t>
            </a:r>
            <a:r>
              <a:rPr lang="en-GB" baseline="0" dirty="0" smtClean="0"/>
              <a:t> is cheaper compared to other forms of marketing because it is free. You will only pay if you require superior marketing strategies that are made available by the social media companies. For instance Facebook Ads are charged on the number of days the customer wants. Social media allow organizations to link their website domains and consumers can be directed to their websites thereby creating web traffic. This makes it easier for google and other search to load and find popular websites. Consumers trust organizations with a strong social presence. It is a marketing strategy that creates consumer loyalty and increases the existing number of consumers.</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Social media channels can also be used by new companies as a customer complaint desk. Handling of customer service queries can be done on social media. Most consumers experience similar problems, and they are those frequently asked questions that are poised to a certain organization by consumers. Such complaints can be handled via social media, and this boosts consumer relationships. </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89AA09D3-D2FD-4383-AC6C-94D32E8EB8A6}" type="slidenum">
              <a:rPr lang="en-US" smtClean="0"/>
              <a:pPr/>
              <a:t>4</a:t>
            </a:fld>
            <a:endParaRPr lang="en-US"/>
          </a:p>
        </p:txBody>
      </p:sp>
    </p:spTree>
    <p:extLst>
      <p:ext uri="{BB962C8B-B14F-4D97-AF65-F5344CB8AC3E}">
        <p14:creationId xmlns:p14="http://schemas.microsoft.com/office/powerpoint/2010/main" xmlns="" val="22473127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Phishing scams con people into giving them their personal information. Scammers are always looking for easy prey that will</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fall into their deceptive ideas. In 2016, there was the Facebook fake friend scam whereby a certain link on </a:t>
            </a:r>
            <a:r>
              <a:rPr lang="en-US" dirty="0" err="1" smtClean="0"/>
              <a:t>facebooj</a:t>
            </a:r>
            <a:r>
              <a:rPr lang="en-US" dirty="0" smtClean="0"/>
              <a:t> downloaded a malware straight into your computer. </a:t>
            </a:r>
            <a:r>
              <a:rPr lang="en-GB" sz="1200" kern="1200" dirty="0" smtClean="0">
                <a:solidFill>
                  <a:schemeClr val="tx1"/>
                </a:solidFill>
                <a:effectLst/>
                <a:latin typeface="+mn-lt"/>
                <a:ea typeface="+mn-ea"/>
                <a:cs typeface="+mn-cs"/>
              </a:rPr>
              <a:t>In July 2013, a family who had a disabled member failed to get service in a certain hotel. The family posted the disabled man on social media describing how the hotel refused to serve them. Obviously, the hotel staff had their tale of accounts. However, people saw the post and were outraged on how the hotel was cruel to a disabled person. Negative reviews were posted on its TripAdvisor account, and this hurt the business immensely (Thomas, 2014).</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89AA09D3-D2FD-4383-AC6C-94D32E8EB8A6}" type="slidenum">
              <a:rPr lang="en-US" smtClean="0"/>
              <a:pPr/>
              <a:t>5</a:t>
            </a:fld>
            <a:endParaRPr lang="en-US"/>
          </a:p>
        </p:txBody>
      </p:sp>
    </p:spTree>
    <p:extLst>
      <p:ext uri="{BB962C8B-B14F-4D97-AF65-F5344CB8AC3E}">
        <p14:creationId xmlns:p14="http://schemas.microsoft.com/office/powerpoint/2010/main" xmlns="" val="40279936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few years ago after the introduction of social media, company's that used social media platforms for marketing could get away with just a simple post and attract hundreds of followers. Today, however achieving success in online marketing is not easy as many organizations have invested in social media marketing. Any company that wishes to experience success in social media marketing must be fully invested and focused on the strategies they adopt. Failure to create a good marketing plan leads to serious fallouts with existing consumers.</a:t>
            </a:r>
            <a:endParaRPr lang="en-US" dirty="0"/>
          </a:p>
        </p:txBody>
      </p:sp>
      <p:sp>
        <p:nvSpPr>
          <p:cNvPr id="4" name="Slide Number Placeholder 3"/>
          <p:cNvSpPr>
            <a:spLocks noGrp="1"/>
          </p:cNvSpPr>
          <p:nvPr>
            <p:ph type="sldNum" sz="quarter" idx="10"/>
          </p:nvPr>
        </p:nvSpPr>
        <p:spPr/>
        <p:txBody>
          <a:bodyPr/>
          <a:lstStyle/>
          <a:p>
            <a:fld id="{89AA09D3-D2FD-4383-AC6C-94D32E8EB8A6}" type="slidenum">
              <a:rPr lang="en-US" smtClean="0"/>
              <a:pPr/>
              <a:t>7</a:t>
            </a:fld>
            <a:endParaRPr lang="en-US" dirty="0"/>
          </a:p>
        </p:txBody>
      </p:sp>
    </p:spTree>
    <p:extLst>
      <p:ext uri="{BB962C8B-B14F-4D97-AF65-F5344CB8AC3E}">
        <p14:creationId xmlns:p14="http://schemas.microsoft.com/office/powerpoint/2010/main" xmlns="" val="26783376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Security threats usually</a:t>
            </a:r>
            <a:r>
              <a:rPr lang="en-GB" baseline="0" dirty="0" smtClean="0"/>
              <a:t> lead to loss of money for an organization and consumers. Hackers may gain access to a private conversation and take private data that they will use for their own gains such information includes social security information and bank accounts.</a:t>
            </a:r>
            <a:r>
              <a:rPr lang="en-GB" sz="1200" kern="1200" dirty="0" smtClean="0">
                <a:solidFill>
                  <a:schemeClr val="tx1"/>
                </a:solidFill>
                <a:effectLst/>
                <a:latin typeface="+mn-lt"/>
                <a:ea typeface="+mn-ea"/>
                <a:cs typeface="+mn-cs"/>
              </a:rPr>
              <a:t> There have also been cases of fake accounts where malicious people set up an account that resembles that of a specific organization with a major aim of scamming consumers. Hacking is a security threat in social media marketing whereby unauthorized personnel get access to a business platform and post content that can harm an organizations stature.</a:t>
            </a:r>
            <a:endParaRPr lang="en-US" dirty="0"/>
          </a:p>
        </p:txBody>
      </p:sp>
      <p:sp>
        <p:nvSpPr>
          <p:cNvPr id="4" name="Slide Number Placeholder 3"/>
          <p:cNvSpPr>
            <a:spLocks noGrp="1"/>
          </p:cNvSpPr>
          <p:nvPr>
            <p:ph type="sldNum" sz="quarter" idx="10"/>
          </p:nvPr>
        </p:nvSpPr>
        <p:spPr/>
        <p:txBody>
          <a:bodyPr/>
          <a:lstStyle/>
          <a:p>
            <a:fld id="{89AA09D3-D2FD-4383-AC6C-94D32E8EB8A6}" type="slidenum">
              <a:rPr lang="en-US" smtClean="0"/>
              <a:pPr/>
              <a:t>8</a:t>
            </a:fld>
            <a:endParaRPr lang="en-US" dirty="0"/>
          </a:p>
        </p:txBody>
      </p:sp>
    </p:spTree>
    <p:extLst>
      <p:ext uri="{BB962C8B-B14F-4D97-AF65-F5344CB8AC3E}">
        <p14:creationId xmlns:p14="http://schemas.microsoft.com/office/powerpoint/2010/main" xmlns="" val="3033125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Social</a:t>
            </a:r>
            <a:r>
              <a:rPr lang="en-GB" baseline="0" dirty="0" smtClean="0"/>
              <a:t> media marketing will require dedication of ones time. It may look unproductive at first for new organization's but positivity will help in reassuring </a:t>
            </a:r>
          </a:p>
          <a:p>
            <a:r>
              <a:rPr lang="en-GB" baseline="0" dirty="0" smtClean="0"/>
              <a:t>you that someone will see your post. Facebook has more than 200 million users in the United States alone. Therefore a post about a certain product or service will be seen by an interested party at the end of the day. It is a requires tolerance and patience because you will also meet people who do not intend to buy but waste your time.</a:t>
            </a:r>
          </a:p>
        </p:txBody>
      </p:sp>
      <p:sp>
        <p:nvSpPr>
          <p:cNvPr id="4" name="Slide Number Placeholder 3"/>
          <p:cNvSpPr>
            <a:spLocks noGrp="1"/>
          </p:cNvSpPr>
          <p:nvPr>
            <p:ph type="sldNum" sz="quarter" idx="10"/>
          </p:nvPr>
        </p:nvSpPr>
        <p:spPr/>
        <p:txBody>
          <a:bodyPr/>
          <a:lstStyle/>
          <a:p>
            <a:fld id="{89AA09D3-D2FD-4383-AC6C-94D32E8EB8A6}" type="slidenum">
              <a:rPr lang="en-US" smtClean="0"/>
              <a:pPr/>
              <a:t>9</a:t>
            </a:fld>
            <a:endParaRPr lang="en-US" dirty="0"/>
          </a:p>
        </p:txBody>
      </p:sp>
    </p:spTree>
    <p:extLst>
      <p:ext uri="{BB962C8B-B14F-4D97-AF65-F5344CB8AC3E}">
        <p14:creationId xmlns:p14="http://schemas.microsoft.com/office/powerpoint/2010/main" xmlns="" val="5903744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smtClean="0"/>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3738B11-F8C9-4182-8F2A-79F52E7234E8}" type="datetimeFigureOut">
              <a:rPr lang="en-US" smtClean="0"/>
              <a:pPr/>
              <a:t>2/6/2018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C13A7FB-923C-4125-8C4B-049AD9DA93D9}" type="slidenum">
              <a:rPr lang="en-US" smtClean="0"/>
              <a:pPr/>
              <a:t>‹#›</a:t>
            </a:fld>
            <a:endParaRPr lang="en-US" dirty="0"/>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3738B11-F8C9-4182-8F2A-79F52E7234E8}" type="datetimeFigureOut">
              <a:rPr lang="en-US" smtClean="0"/>
              <a:pPr/>
              <a:t>2/6/2018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C13A7FB-923C-4125-8C4B-049AD9DA93D9}"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3738B11-F8C9-4182-8F2A-79F52E7234E8}" type="datetimeFigureOut">
              <a:rPr lang="en-US" smtClean="0"/>
              <a:pPr/>
              <a:t>2/6/2018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C13A7FB-923C-4125-8C4B-049AD9DA93D9}" type="slidenum">
              <a:rPr lang="en-US" smtClean="0"/>
              <a:pPr/>
              <a:t>‹#›</a:t>
            </a:fld>
            <a:endParaRPr lang="en-US" dirty="0"/>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3738B11-F8C9-4182-8F2A-79F52E7234E8}" type="datetimeFigureOut">
              <a:rPr lang="en-US" smtClean="0"/>
              <a:pPr/>
              <a:t>2/6/2018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C13A7FB-923C-4125-8C4B-049AD9DA93D9}"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3738B11-F8C9-4182-8F2A-79F52E7234E8}" type="datetimeFigureOut">
              <a:rPr lang="en-US" smtClean="0"/>
              <a:pPr/>
              <a:t>2/6/2018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C13A7FB-923C-4125-8C4B-049AD9DA93D9}" type="slidenum">
              <a:rPr lang="en-US" smtClean="0"/>
              <a:pPr/>
              <a:t>‹#›</a:t>
            </a:fld>
            <a:endParaRPr lang="en-US" dirty="0"/>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3738B11-F8C9-4182-8F2A-79F52E7234E8}" type="datetimeFigureOut">
              <a:rPr lang="en-US" smtClean="0"/>
              <a:pPr/>
              <a:t>2/6/2018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C13A7FB-923C-4125-8C4B-049AD9DA93D9}"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738B11-F8C9-4182-8F2A-79F52E7234E8}" type="datetimeFigureOut">
              <a:rPr lang="en-US" smtClean="0"/>
              <a:pPr/>
              <a:t>2/6/2018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C13A7FB-923C-4125-8C4B-049AD9DA93D9}"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3738B11-F8C9-4182-8F2A-79F52E7234E8}" type="datetimeFigureOut">
              <a:rPr lang="en-US" smtClean="0"/>
              <a:pPr/>
              <a:t>2/6/2018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C13A7FB-923C-4125-8C4B-049AD9DA93D9}" type="slidenum">
              <a:rPr lang="en-US" smtClean="0"/>
              <a:pPr/>
              <a:t>‹#›</a:t>
            </a:fld>
            <a:endParaRPr lang="en-US" dirty="0"/>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3738B11-F8C9-4182-8F2A-79F52E7234E8}" type="datetimeFigureOut">
              <a:rPr lang="en-US" smtClean="0"/>
              <a:pPr/>
              <a:t>2/6/2018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C13A7FB-923C-4125-8C4B-049AD9DA93D9}"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3738B11-F8C9-4182-8F2A-79F52E7234E8}" type="datetimeFigureOut">
              <a:rPr lang="en-US" smtClean="0"/>
              <a:pPr/>
              <a:t>2/6/2018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C13A7FB-923C-4125-8C4B-049AD9DA93D9}"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3738B11-F8C9-4182-8F2A-79F52E7234E8}" type="datetimeFigureOut">
              <a:rPr lang="en-US" smtClean="0"/>
              <a:pPr/>
              <a:t>2/6/2018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C13A7FB-923C-4125-8C4B-049AD9DA93D9}"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03738B11-F8C9-4182-8F2A-79F52E7234E8}" type="datetimeFigureOut">
              <a:rPr lang="en-US" smtClean="0"/>
              <a:pPr/>
              <a:t>2/6/2018</a:t>
            </a:fld>
            <a:endParaRPr lang="en-US" dirty="0"/>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en-US" dirty="0"/>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CC13A7FB-923C-4125-8C4B-049AD9DA93D9}"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3.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4.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7.xml"/><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11.xml.rels><?xml version="1.0" encoding="UTF-8" standalone="yes"?>
<Relationships xmlns="http://schemas.openxmlformats.org/package/2006/relationships"><Relationship Id="rId3" Type="http://schemas.openxmlformats.org/officeDocument/2006/relationships/hyperlink" Target="https://blog.hootsuite.com/social-media-security-for-business/" TargetMode="External"/><Relationship Id="rId2" Type="http://schemas.openxmlformats.org/officeDocument/2006/relationships/hyperlink" Target="http://blog.wsi-emarketing.com/how-one-business-saw-its-reputation-destroyed-within-24-hours-and-how-you-can-stop-it-happening-to-you/"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19672" y="1268760"/>
            <a:ext cx="7848600" cy="1927225"/>
          </a:xfrm>
        </p:spPr>
        <p:txBody>
          <a:bodyPr/>
          <a:lstStyle/>
          <a:p>
            <a:r>
              <a:rPr lang="en-GB" dirty="0" smtClean="0"/>
              <a:t>Social Media marketing</a:t>
            </a:r>
            <a:endParaRPr lang="en-US" dirty="0"/>
          </a:p>
        </p:txBody>
      </p:sp>
      <p:sp>
        <p:nvSpPr>
          <p:cNvPr id="3" name="Subtitle 2"/>
          <p:cNvSpPr>
            <a:spLocks noGrp="1"/>
          </p:cNvSpPr>
          <p:nvPr>
            <p:ph type="subTitle" idx="1"/>
          </p:nvPr>
        </p:nvSpPr>
        <p:spPr>
          <a:xfrm>
            <a:off x="1331640" y="3501008"/>
            <a:ext cx="6400800" cy="1752600"/>
          </a:xfrm>
        </p:spPr>
        <p:txBody>
          <a:bodyPr/>
          <a:lstStyle/>
          <a:p>
            <a:endParaRPr lang="en-GB" dirty="0" smtClean="0"/>
          </a:p>
          <a:p>
            <a:r>
              <a:rPr lang="en-GB" dirty="0" smtClean="0"/>
              <a:t>For My startup Business</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148064" y="3573016"/>
            <a:ext cx="3003798" cy="2069283"/>
          </a:xfrm>
          <a:prstGeom prst="rect">
            <a:avLst/>
          </a:prstGeom>
        </p:spPr>
      </p:pic>
    </p:spTree>
    <p:extLst>
      <p:ext uri="{BB962C8B-B14F-4D97-AF65-F5344CB8AC3E}">
        <p14:creationId xmlns:p14="http://schemas.microsoft.com/office/powerpoint/2010/main" xmlns="" val="118203019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is Social Media Marketing</a:t>
            </a:r>
            <a:endParaRPr lang="en-US" dirty="0"/>
          </a:p>
        </p:txBody>
      </p:sp>
      <p:sp>
        <p:nvSpPr>
          <p:cNvPr id="3" name="Content Placeholder 2"/>
          <p:cNvSpPr>
            <a:spLocks noGrp="1"/>
          </p:cNvSpPr>
          <p:nvPr>
            <p:ph idx="1"/>
          </p:nvPr>
        </p:nvSpPr>
        <p:spPr/>
        <p:txBody>
          <a:bodyPr/>
          <a:lstStyle/>
          <a:p>
            <a:r>
              <a:rPr lang="en-US" dirty="0"/>
              <a:t>It is the process of  acquiring attention and gaining more traffic through the use of social media websites and applications.</a:t>
            </a:r>
          </a:p>
          <a:p>
            <a:r>
              <a:rPr lang="en-US" dirty="0"/>
              <a:t>social media comprises of all the computer websites and </a:t>
            </a:r>
            <a:r>
              <a:rPr lang="en-US" dirty="0" smtClean="0"/>
              <a:t>applications </a:t>
            </a:r>
            <a:r>
              <a:rPr lang="en-US" dirty="0"/>
              <a:t>that allow for different </a:t>
            </a:r>
            <a:r>
              <a:rPr lang="en-US" dirty="0" smtClean="0"/>
              <a:t>social </a:t>
            </a:r>
            <a:r>
              <a:rPr lang="en-US" dirty="0"/>
              <a:t>actions from users. </a:t>
            </a:r>
            <a:endParaRPr lang="en-US" dirty="0" smtClean="0"/>
          </a:p>
          <a:p>
            <a:r>
              <a:rPr lang="en-GB" dirty="0" smtClean="0"/>
              <a:t>Marketing through social media has become a new concept for businesses that wish to attract a wide range of consumers</a:t>
            </a:r>
            <a:endParaRPr lang="en-US" dirty="0"/>
          </a:p>
        </p:txBody>
      </p:sp>
    </p:spTree>
    <p:custDataLst>
      <p:tags r:id="rId1"/>
    </p:custDataLst>
    <p:extLst>
      <p:ext uri="{BB962C8B-B14F-4D97-AF65-F5344CB8AC3E}">
        <p14:creationId xmlns:p14="http://schemas.microsoft.com/office/powerpoint/2010/main" xmlns="" val="371026121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Social Media Channels Available</a:t>
            </a:r>
            <a:endParaRPr lang="en-US" dirty="0"/>
          </a:p>
        </p:txBody>
      </p:sp>
      <p:sp>
        <p:nvSpPr>
          <p:cNvPr id="3" name="Content Placeholder 2"/>
          <p:cNvSpPr>
            <a:spLocks noGrp="1"/>
          </p:cNvSpPr>
          <p:nvPr>
            <p:ph idx="1"/>
          </p:nvPr>
        </p:nvSpPr>
        <p:spPr/>
        <p:txBody>
          <a:bodyPr/>
          <a:lstStyle/>
          <a:p>
            <a:r>
              <a:rPr lang="en-GB" dirty="0" smtClean="0"/>
              <a:t>Facebook</a:t>
            </a:r>
          </a:p>
          <a:p>
            <a:r>
              <a:rPr lang="en-GB" dirty="0" smtClean="0"/>
              <a:t>Twitter</a:t>
            </a:r>
          </a:p>
          <a:p>
            <a:r>
              <a:rPr lang="en-GB" dirty="0" smtClean="0"/>
              <a:t>Google +</a:t>
            </a:r>
          </a:p>
          <a:p>
            <a:r>
              <a:rPr lang="en-GB" dirty="0" smtClean="0"/>
              <a:t>Pinterest </a:t>
            </a:r>
          </a:p>
          <a:p>
            <a:r>
              <a:rPr lang="en-GB" dirty="0" smtClean="0"/>
              <a:t>LinkedIn</a:t>
            </a:r>
          </a:p>
          <a:p>
            <a:r>
              <a:rPr lang="en-GB" dirty="0" smtClean="0"/>
              <a:t>WhatsApp</a:t>
            </a:r>
          </a:p>
          <a:p>
            <a:r>
              <a:rPr lang="en-GB" dirty="0" smtClean="0"/>
              <a:t>YouTube</a:t>
            </a:r>
            <a:endParaRPr lang="en-GB" dirty="0"/>
          </a:p>
          <a:p>
            <a:r>
              <a:rPr lang="en-GB" dirty="0" smtClean="0"/>
              <a:t>Yate</a:t>
            </a:r>
          </a:p>
          <a:p>
            <a:r>
              <a:rPr lang="en-GB" dirty="0" smtClean="0"/>
              <a:t>Instagram</a:t>
            </a:r>
            <a:endParaRPr lang="en-US" dirty="0"/>
          </a:p>
        </p:txBody>
      </p:sp>
      <p:pic>
        <p:nvPicPr>
          <p:cNvPr id="4" name="Picture 3"/>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3419872" y="2132856"/>
            <a:ext cx="4652976" cy="3096344"/>
          </a:xfrm>
          <a:prstGeom prst="rect">
            <a:avLst/>
          </a:prstGeom>
        </p:spPr>
      </p:pic>
    </p:spTree>
    <p:custDataLst>
      <p:tags r:id="rId1"/>
    </p:custDataLst>
    <p:extLst>
      <p:ext uri="{BB962C8B-B14F-4D97-AF65-F5344CB8AC3E}">
        <p14:creationId xmlns:p14="http://schemas.microsoft.com/office/powerpoint/2010/main" xmlns="" val="113770110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Benefits of marketing Via Social Media</a:t>
            </a:r>
            <a:endParaRPr lang="en-US" dirty="0"/>
          </a:p>
        </p:txBody>
      </p:sp>
      <p:sp>
        <p:nvSpPr>
          <p:cNvPr id="3" name="Content Placeholder 2"/>
          <p:cNvSpPr>
            <a:spLocks noGrp="1"/>
          </p:cNvSpPr>
          <p:nvPr>
            <p:ph idx="1"/>
          </p:nvPr>
        </p:nvSpPr>
        <p:spPr/>
        <p:txBody>
          <a:bodyPr/>
          <a:lstStyle/>
          <a:p>
            <a:r>
              <a:rPr lang="en-GB" dirty="0" smtClean="0"/>
              <a:t>Increased sales.</a:t>
            </a:r>
          </a:p>
          <a:p>
            <a:r>
              <a:rPr lang="en-GB" dirty="0" smtClean="0"/>
              <a:t>Increased Customer base.</a:t>
            </a:r>
          </a:p>
          <a:p>
            <a:r>
              <a:rPr lang="en-GB" dirty="0" smtClean="0"/>
              <a:t>Increased brand awareness.</a:t>
            </a:r>
          </a:p>
          <a:p>
            <a:r>
              <a:rPr lang="en-GB" dirty="0" smtClean="0"/>
              <a:t>Increased consumer loyalty.</a:t>
            </a:r>
          </a:p>
          <a:p>
            <a:r>
              <a:rPr lang="en-GB" dirty="0" smtClean="0"/>
              <a:t>Increased website traffic.</a:t>
            </a:r>
          </a:p>
          <a:p>
            <a:r>
              <a:rPr lang="en-GB" dirty="0" smtClean="0"/>
              <a:t>Getting better customer satisfaction.</a:t>
            </a:r>
          </a:p>
          <a:p>
            <a:r>
              <a:rPr lang="en-GB" dirty="0" smtClean="0"/>
              <a:t>It is a cheaper marketing </a:t>
            </a:r>
            <a:r>
              <a:rPr lang="en-GB" dirty="0"/>
              <a:t>t</a:t>
            </a:r>
            <a:r>
              <a:rPr lang="en-GB" dirty="0" smtClean="0"/>
              <a:t>ool.</a:t>
            </a:r>
            <a:endParaRPr lang="en-US" dirty="0"/>
          </a:p>
        </p:txBody>
      </p:sp>
      <p:pic>
        <p:nvPicPr>
          <p:cNvPr id="4" name="Picture 3"/>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5703224" y="2476500"/>
            <a:ext cx="2095500" cy="1905000"/>
          </a:xfrm>
          <a:prstGeom prst="rect">
            <a:avLst/>
          </a:prstGeom>
        </p:spPr>
      </p:pic>
    </p:spTree>
    <p:custDataLst>
      <p:tags r:id="rId1"/>
    </p:custDataLst>
    <p:extLst>
      <p:ext uri="{BB962C8B-B14F-4D97-AF65-F5344CB8AC3E}">
        <p14:creationId xmlns:p14="http://schemas.microsoft.com/office/powerpoint/2010/main" xmlns="" val="112312066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Risks Of Social Media Marketing</a:t>
            </a:r>
            <a:endParaRPr lang="en-US" dirty="0"/>
          </a:p>
        </p:txBody>
      </p:sp>
      <p:sp>
        <p:nvSpPr>
          <p:cNvPr id="3" name="Content Placeholder 2"/>
          <p:cNvSpPr>
            <a:spLocks noGrp="1"/>
          </p:cNvSpPr>
          <p:nvPr>
            <p:ph idx="1"/>
          </p:nvPr>
        </p:nvSpPr>
        <p:spPr/>
        <p:txBody>
          <a:bodyPr/>
          <a:lstStyle/>
          <a:p>
            <a:r>
              <a:rPr lang="en-US" dirty="0"/>
              <a:t>Human </a:t>
            </a:r>
            <a:r>
              <a:rPr lang="en-US" dirty="0" smtClean="0"/>
              <a:t>error.</a:t>
            </a:r>
            <a:endParaRPr lang="en-US" dirty="0"/>
          </a:p>
          <a:p>
            <a:r>
              <a:rPr lang="en-US" dirty="0"/>
              <a:t>lack of monitoring your social media </a:t>
            </a:r>
            <a:r>
              <a:rPr lang="en-US" dirty="0" smtClean="0"/>
              <a:t>accounts.</a:t>
            </a:r>
            <a:endParaRPr lang="en-US" dirty="0"/>
          </a:p>
          <a:p>
            <a:r>
              <a:rPr lang="en-US" dirty="0" smtClean="0"/>
              <a:t>Presence </a:t>
            </a:r>
            <a:r>
              <a:rPr lang="en-US" dirty="0"/>
              <a:t>of Malicious applications and security </a:t>
            </a:r>
            <a:r>
              <a:rPr lang="en-US" dirty="0" smtClean="0"/>
              <a:t>attacks.</a:t>
            </a:r>
          </a:p>
          <a:p>
            <a:r>
              <a:rPr lang="en-GB" dirty="0" smtClean="0"/>
              <a:t>Fake accounts.</a:t>
            </a:r>
          </a:p>
          <a:p>
            <a:r>
              <a:rPr lang="en-GB" dirty="0" smtClean="0"/>
              <a:t>Spamming and phishing.</a:t>
            </a:r>
          </a:p>
          <a:p>
            <a:r>
              <a:rPr lang="en-GB" dirty="0" smtClean="0"/>
              <a:t>Security Breaches.</a:t>
            </a:r>
            <a:endParaRPr lang="en-US" dirty="0"/>
          </a:p>
        </p:txBody>
      </p:sp>
    </p:spTree>
    <p:custDataLst>
      <p:tags r:id="rId1"/>
    </p:custDataLst>
    <p:extLst>
      <p:ext uri="{BB962C8B-B14F-4D97-AF65-F5344CB8AC3E}">
        <p14:creationId xmlns:p14="http://schemas.microsoft.com/office/powerpoint/2010/main" xmlns="" val="156620327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How to cope with the risks</a:t>
            </a:r>
            <a:endParaRPr lang="en-US" dirty="0"/>
          </a:p>
        </p:txBody>
      </p:sp>
      <p:sp>
        <p:nvSpPr>
          <p:cNvPr id="3" name="Content Placeholder 2"/>
          <p:cNvSpPr>
            <a:spLocks noGrp="1"/>
          </p:cNvSpPr>
          <p:nvPr>
            <p:ph idx="1"/>
          </p:nvPr>
        </p:nvSpPr>
        <p:spPr/>
        <p:txBody>
          <a:bodyPr/>
          <a:lstStyle/>
          <a:p>
            <a:r>
              <a:rPr lang="en-US" dirty="0"/>
              <a:t>Creating a sound social media policy.</a:t>
            </a:r>
          </a:p>
          <a:p>
            <a:r>
              <a:rPr lang="en-US" dirty="0"/>
              <a:t>There should be a limit to the number of people who use social </a:t>
            </a:r>
            <a:r>
              <a:rPr lang="en-US" dirty="0" smtClean="0"/>
              <a:t>media accounts </a:t>
            </a:r>
            <a:r>
              <a:rPr lang="en-US" dirty="0"/>
              <a:t>in an </a:t>
            </a:r>
            <a:r>
              <a:rPr lang="en-US" dirty="0" smtClean="0"/>
              <a:t>organization.</a:t>
            </a:r>
            <a:endParaRPr lang="en-US" dirty="0"/>
          </a:p>
          <a:p>
            <a:r>
              <a:rPr lang="en-US" dirty="0"/>
              <a:t>Someone should be in charge of social media </a:t>
            </a:r>
            <a:r>
              <a:rPr lang="en-US" dirty="0" smtClean="0"/>
              <a:t>marketing.</a:t>
            </a:r>
            <a:endParaRPr lang="en-US" dirty="0"/>
          </a:p>
          <a:p>
            <a:r>
              <a:rPr lang="en-US" dirty="0"/>
              <a:t>The firm should invest in security </a:t>
            </a:r>
            <a:r>
              <a:rPr lang="en-US" dirty="0" smtClean="0"/>
              <a:t>infrastructure.</a:t>
            </a:r>
            <a:endParaRPr lang="en-US" dirty="0"/>
          </a:p>
          <a:p>
            <a:r>
              <a:rPr lang="en-US" dirty="0"/>
              <a:t>there should be regular monitoring of all social media platforms.</a:t>
            </a:r>
          </a:p>
          <a:p>
            <a:r>
              <a:rPr lang="en-US" dirty="0"/>
              <a:t>Auditing of all channels should be </a:t>
            </a:r>
            <a:r>
              <a:rPr lang="en-US" dirty="0" smtClean="0"/>
              <a:t>done.</a:t>
            </a:r>
            <a:endParaRPr lang="en-US" dirty="0"/>
          </a:p>
          <a:p>
            <a:r>
              <a:rPr lang="en-US" dirty="0"/>
              <a:t>All employees </a:t>
            </a:r>
            <a:r>
              <a:rPr lang="en-US" dirty="0" smtClean="0"/>
              <a:t>should </a:t>
            </a:r>
            <a:r>
              <a:rPr lang="en-US" dirty="0"/>
              <a:t>be trained on social media </a:t>
            </a:r>
            <a:r>
              <a:rPr lang="en-US" dirty="0" smtClean="0"/>
              <a:t>basics.</a:t>
            </a:r>
            <a:endParaRPr lang="en-US" dirty="0"/>
          </a:p>
        </p:txBody>
      </p:sp>
    </p:spTree>
    <p:custDataLst>
      <p:tags r:id="rId1"/>
    </p:custDataLst>
    <p:extLst>
      <p:ext uri="{BB962C8B-B14F-4D97-AF65-F5344CB8AC3E}">
        <p14:creationId xmlns:p14="http://schemas.microsoft.com/office/powerpoint/2010/main" xmlns="" val="307175057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5427095" y="4509120"/>
            <a:ext cx="3459308" cy="2128805"/>
          </a:xfrm>
          <a:prstGeom prst="rect">
            <a:avLst/>
          </a:prstGeom>
        </p:spPr>
      </p:pic>
      <p:sp>
        <p:nvSpPr>
          <p:cNvPr id="2" name="Title 1"/>
          <p:cNvSpPr>
            <a:spLocks noGrp="1"/>
          </p:cNvSpPr>
          <p:nvPr>
            <p:ph type="title"/>
          </p:nvPr>
        </p:nvSpPr>
        <p:spPr/>
        <p:txBody>
          <a:bodyPr/>
          <a:lstStyle/>
          <a:p>
            <a:r>
              <a:rPr lang="en-GB" dirty="0" smtClean="0"/>
              <a:t>Effective Social Media Marketing</a:t>
            </a:r>
            <a:endParaRPr lang="en-US" dirty="0"/>
          </a:p>
        </p:txBody>
      </p:sp>
      <p:sp>
        <p:nvSpPr>
          <p:cNvPr id="3" name="Content Placeholder 2"/>
          <p:cNvSpPr>
            <a:spLocks noGrp="1"/>
          </p:cNvSpPr>
          <p:nvPr>
            <p:ph idx="1"/>
          </p:nvPr>
        </p:nvSpPr>
        <p:spPr/>
        <p:txBody>
          <a:bodyPr/>
          <a:lstStyle/>
          <a:p>
            <a:r>
              <a:rPr lang="en-US" dirty="0"/>
              <a:t>Step 1: Set social media marketing goals.</a:t>
            </a:r>
          </a:p>
          <a:p>
            <a:r>
              <a:rPr lang="en-US" dirty="0"/>
              <a:t>Step 2: conduct a </a:t>
            </a:r>
            <a:r>
              <a:rPr lang="en-US" dirty="0" smtClean="0"/>
              <a:t>research </a:t>
            </a:r>
            <a:r>
              <a:rPr lang="en-US" dirty="0"/>
              <a:t>on the target audience on social media.</a:t>
            </a:r>
          </a:p>
          <a:p>
            <a:r>
              <a:rPr lang="en-US" dirty="0"/>
              <a:t>Step 3: Establish social media </a:t>
            </a:r>
            <a:r>
              <a:rPr lang="en-US" dirty="0" smtClean="0"/>
              <a:t>metrics.</a:t>
            </a:r>
            <a:endParaRPr lang="en-US" dirty="0"/>
          </a:p>
          <a:p>
            <a:r>
              <a:rPr lang="en-US" dirty="0"/>
              <a:t>Step 4: Build responsive and engaging </a:t>
            </a:r>
            <a:r>
              <a:rPr lang="en-US" dirty="0" smtClean="0"/>
              <a:t>content.</a:t>
            </a:r>
            <a:endParaRPr lang="en-US" dirty="0"/>
          </a:p>
          <a:p>
            <a:r>
              <a:rPr lang="en-US" dirty="0"/>
              <a:t>step 5: Engage with your followers and </a:t>
            </a:r>
            <a:r>
              <a:rPr lang="en-US" dirty="0" smtClean="0"/>
              <a:t>audience.</a:t>
            </a:r>
            <a:endParaRPr lang="en-US" dirty="0"/>
          </a:p>
          <a:p>
            <a:r>
              <a:rPr lang="en-US" dirty="0"/>
              <a:t>Step 6: Improve on previous </a:t>
            </a:r>
            <a:r>
              <a:rPr lang="en-US" dirty="0" smtClean="0"/>
              <a:t>efforts.</a:t>
            </a:r>
            <a:endParaRPr lang="en-US" dirty="0"/>
          </a:p>
        </p:txBody>
      </p:sp>
    </p:spTree>
    <p:custDataLst>
      <p:tags r:id="rId1"/>
    </p:custDataLst>
    <p:extLst>
      <p:ext uri="{BB962C8B-B14F-4D97-AF65-F5344CB8AC3E}">
        <p14:creationId xmlns:p14="http://schemas.microsoft.com/office/powerpoint/2010/main" xmlns="" val="260671911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Measures Against Security Concerns</a:t>
            </a:r>
            <a:endParaRPr lang="en-US" dirty="0"/>
          </a:p>
        </p:txBody>
      </p:sp>
      <p:sp>
        <p:nvSpPr>
          <p:cNvPr id="3" name="Content Placeholder 2"/>
          <p:cNvSpPr>
            <a:spLocks noGrp="1"/>
          </p:cNvSpPr>
          <p:nvPr>
            <p:ph idx="1"/>
          </p:nvPr>
        </p:nvSpPr>
        <p:spPr/>
        <p:txBody>
          <a:bodyPr/>
          <a:lstStyle/>
          <a:p>
            <a:r>
              <a:rPr lang="en-GB" dirty="0" smtClean="0"/>
              <a:t>Instituting strong passwords.</a:t>
            </a:r>
          </a:p>
          <a:p>
            <a:r>
              <a:rPr lang="en-GB" dirty="0" smtClean="0"/>
              <a:t>Protecting all devices.</a:t>
            </a:r>
          </a:p>
          <a:p>
            <a:r>
              <a:rPr lang="en-GB" dirty="0" smtClean="0"/>
              <a:t>Investing in security applications.</a:t>
            </a:r>
          </a:p>
          <a:p>
            <a:pPr marL="0" indent="0">
              <a:buNone/>
            </a:pPr>
            <a:endParaRPr lang="en-GB" dirty="0"/>
          </a:p>
          <a:p>
            <a:endParaRPr lang="en-GB" dirty="0" smtClean="0"/>
          </a:p>
          <a:p>
            <a:pPr>
              <a:buFont typeface="Wingdings" panose="05000000000000000000" pitchFamily="2" charset="2"/>
              <a:buChar char="Ø"/>
            </a:pPr>
            <a:r>
              <a:rPr lang="en-GB" dirty="0"/>
              <a:t>Social media can damage the reputation of an organization if viewers are not managed. A disgruntled consumer can use social media to highlight some of the negative experiences he had with the firm. </a:t>
            </a:r>
            <a:endParaRPr lang="en-GB" dirty="0" smtClean="0"/>
          </a:p>
          <a:p>
            <a:endParaRPr lang="en-GB" dirty="0" smtClean="0"/>
          </a:p>
          <a:p>
            <a:endParaRPr lang="en-US" dirty="0"/>
          </a:p>
        </p:txBody>
      </p:sp>
    </p:spTree>
    <p:custDataLst>
      <p:tags r:id="rId1"/>
    </p:custDataLst>
    <p:extLst>
      <p:ext uri="{BB962C8B-B14F-4D97-AF65-F5344CB8AC3E}">
        <p14:creationId xmlns:p14="http://schemas.microsoft.com/office/powerpoint/2010/main" xmlns="" val="6417758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Requirements for Social Media Marketing</a:t>
            </a:r>
            <a:endParaRPr lang="en-US" dirty="0"/>
          </a:p>
        </p:txBody>
      </p:sp>
      <p:sp>
        <p:nvSpPr>
          <p:cNvPr id="3" name="Content Placeholder 2"/>
          <p:cNvSpPr>
            <a:spLocks noGrp="1"/>
          </p:cNvSpPr>
          <p:nvPr>
            <p:ph idx="1"/>
          </p:nvPr>
        </p:nvSpPr>
        <p:spPr/>
        <p:txBody>
          <a:bodyPr/>
          <a:lstStyle/>
          <a:p>
            <a:r>
              <a:rPr lang="en-GB" dirty="0" smtClean="0"/>
              <a:t>A computer or a phone.</a:t>
            </a:r>
          </a:p>
          <a:p>
            <a:r>
              <a:rPr lang="en-GB" dirty="0" smtClean="0"/>
              <a:t>An internet connection.</a:t>
            </a:r>
          </a:p>
          <a:p>
            <a:r>
              <a:rPr lang="en-GB" dirty="0" smtClean="0"/>
              <a:t>Good communication skills.</a:t>
            </a:r>
          </a:p>
          <a:p>
            <a:r>
              <a:rPr lang="en-GB" dirty="0" smtClean="0"/>
              <a:t>Online presence.</a:t>
            </a:r>
          </a:p>
          <a:p>
            <a:endParaRPr lang="en-GB" dirty="0"/>
          </a:p>
          <a:p>
            <a:r>
              <a:rPr lang="en-GB" dirty="0" smtClean="0"/>
              <a:t>With the above tools you can carry out marketing using social media channels from anywhere.</a:t>
            </a:r>
            <a:endParaRPr lang="en-US" dirty="0"/>
          </a:p>
        </p:txBody>
      </p:sp>
    </p:spTree>
    <p:custDataLst>
      <p:tags r:id="rId1"/>
    </p:custDataLst>
    <p:extLst>
      <p:ext uri="{BB962C8B-B14F-4D97-AF65-F5344CB8AC3E}">
        <p14:creationId xmlns:p14="http://schemas.microsoft.com/office/powerpoint/2010/main" xmlns="" val="225137062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Conclusion</a:t>
            </a:r>
            <a:endParaRPr lang="en-US" dirty="0"/>
          </a:p>
        </p:txBody>
      </p:sp>
      <p:sp>
        <p:nvSpPr>
          <p:cNvPr id="3" name="Content Placeholder 2"/>
          <p:cNvSpPr>
            <a:spLocks noGrp="1"/>
          </p:cNvSpPr>
          <p:nvPr>
            <p:ph idx="1"/>
          </p:nvPr>
        </p:nvSpPr>
        <p:spPr/>
        <p:txBody>
          <a:bodyPr/>
          <a:lstStyle/>
          <a:p>
            <a:r>
              <a:rPr lang="en-GB" dirty="0" smtClean="0"/>
              <a:t>Social media has introduced new marketing methods that are fun, engaging and productive. It has offered organizations with cheap marketing strategies that were not available before. Marketing used to be an expensive investment for start-ups but today firms can use social media to promote their products and services for free.</a:t>
            </a:r>
          </a:p>
          <a:p>
            <a:r>
              <a:rPr lang="en-GB" dirty="0" smtClean="0"/>
              <a:t>Just like any other marketing plan, social media marketing should be strategically planned to fit in with the organization’s culture, vision and mission if it is to </a:t>
            </a:r>
            <a:r>
              <a:rPr lang="en-GB" smtClean="0"/>
              <a:t>be successful.</a:t>
            </a:r>
            <a:endParaRPr lang="en-US" dirty="0"/>
          </a:p>
        </p:txBody>
      </p:sp>
    </p:spTree>
    <p:custDataLst>
      <p:tags r:id="rId1"/>
    </p:custDataLst>
    <p:extLst>
      <p:ext uri="{BB962C8B-B14F-4D97-AF65-F5344CB8AC3E}">
        <p14:creationId xmlns:p14="http://schemas.microsoft.com/office/powerpoint/2010/main" xmlns="" val="64638977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References</a:t>
            </a:r>
            <a:endParaRPr lang="en-US" dirty="0"/>
          </a:p>
        </p:txBody>
      </p:sp>
      <p:sp>
        <p:nvSpPr>
          <p:cNvPr id="3" name="Content Placeholder 2"/>
          <p:cNvSpPr>
            <a:spLocks noGrp="1"/>
          </p:cNvSpPr>
          <p:nvPr>
            <p:ph idx="1"/>
          </p:nvPr>
        </p:nvSpPr>
        <p:spPr/>
        <p:txBody>
          <a:bodyPr>
            <a:normAutofit/>
          </a:bodyPr>
          <a:lstStyle/>
          <a:p>
            <a:r>
              <a:rPr lang="en-US" sz="1700" dirty="0">
                <a:latin typeface="Times New Roman" panose="02020603050405020304" pitchFamily="18" charset="0"/>
                <a:cs typeface="Times New Roman" panose="02020603050405020304" pitchFamily="18" charset="0"/>
              </a:rPr>
              <a:t>Thomas. (2014, February 19). How One Business Saw Its Reputation Destroyed Within 24 Hours. Retrieved from </a:t>
            </a:r>
            <a:r>
              <a:rPr lang="en-US" sz="1700" dirty="0">
                <a:latin typeface="Times New Roman" panose="02020603050405020304" pitchFamily="18" charset="0"/>
                <a:cs typeface="Times New Roman" panose="02020603050405020304" pitchFamily="18" charset="0"/>
                <a:hlinkClick r:id="rId2"/>
              </a:rPr>
              <a:t>http://blog.wsi-emarketing.com/how-one-business-saw-its-reputation-destroyed-within-24-hours-and-how-you-can-stop-it-happening-to-you</a:t>
            </a:r>
            <a:r>
              <a:rPr lang="en-US" sz="1700" dirty="0" smtClean="0">
                <a:latin typeface="Times New Roman" panose="02020603050405020304" pitchFamily="18" charset="0"/>
                <a:cs typeface="Times New Roman" panose="02020603050405020304" pitchFamily="18" charset="0"/>
                <a:hlinkClick r:id="rId2"/>
              </a:rPr>
              <a:t>/</a:t>
            </a:r>
            <a:endParaRPr lang="en-US" sz="1700" dirty="0" smtClean="0">
              <a:latin typeface="Times New Roman" panose="02020603050405020304" pitchFamily="18" charset="0"/>
              <a:cs typeface="Times New Roman" panose="02020603050405020304" pitchFamily="18" charset="0"/>
            </a:endParaRPr>
          </a:p>
          <a:p>
            <a:r>
              <a:rPr lang="en-US" sz="1700" dirty="0">
                <a:latin typeface="Times New Roman" panose="02020603050405020304" pitchFamily="18" charset="0"/>
                <a:cs typeface="Times New Roman" panose="02020603050405020304" pitchFamily="18" charset="0"/>
              </a:rPr>
              <a:t>Porterfield. (2011, April 7). 9 Companies Doing Social Media Right and Why. Retrieved from https://www.socialmediaexaminer.com/9-companies-doing-social-media-right-and-why/</a:t>
            </a:r>
          </a:p>
          <a:p>
            <a:r>
              <a:rPr lang="en-US" sz="1700" dirty="0">
                <a:latin typeface="Times New Roman" panose="02020603050405020304" pitchFamily="18" charset="0"/>
                <a:cs typeface="Times New Roman" panose="02020603050405020304" pitchFamily="18" charset="0"/>
              </a:rPr>
              <a:t>Hootsuite. (2017, September 29). 5 Social Media Security Risks and How to Avoid Them. Retrieved from </a:t>
            </a:r>
            <a:r>
              <a:rPr lang="en-US" sz="1700" dirty="0">
                <a:latin typeface="Times New Roman" panose="02020603050405020304" pitchFamily="18" charset="0"/>
                <a:cs typeface="Times New Roman" panose="02020603050405020304" pitchFamily="18" charset="0"/>
                <a:hlinkClick r:id="rId3"/>
              </a:rPr>
              <a:t>https://blog.hootsuite.com/social-media-security-for-business</a:t>
            </a:r>
            <a:r>
              <a:rPr lang="en-US" sz="1700" dirty="0" smtClean="0">
                <a:latin typeface="Times New Roman" panose="02020603050405020304" pitchFamily="18" charset="0"/>
                <a:cs typeface="Times New Roman" panose="02020603050405020304" pitchFamily="18" charset="0"/>
                <a:hlinkClick r:id="rId3"/>
              </a:rPr>
              <a:t>/</a:t>
            </a:r>
            <a:endParaRPr lang="en-US" sz="1700" dirty="0" smtClean="0">
              <a:latin typeface="Times New Roman" panose="02020603050405020304" pitchFamily="18" charset="0"/>
              <a:cs typeface="Times New Roman" panose="02020603050405020304" pitchFamily="18" charset="0"/>
            </a:endParaRPr>
          </a:p>
          <a:p>
            <a:r>
              <a:rPr lang="en-US" sz="1700" dirty="0">
                <a:latin typeface="Times New Roman" panose="02020603050405020304" pitchFamily="18" charset="0"/>
                <a:cs typeface="Times New Roman" panose="02020603050405020304" pitchFamily="18" charset="0"/>
              </a:rPr>
              <a:t>7 Steps in Creating a Winning Social Media Marketing Strategy in 2018. (2018, January 3). Retrieved from https://sproutsocial.com/insights/social-media-marketing-strategy/</a:t>
            </a:r>
          </a:p>
          <a:p>
            <a:r>
              <a:rPr lang="en-US" sz="1700" dirty="0" err="1">
                <a:latin typeface="Times New Roman" panose="02020603050405020304" pitchFamily="18" charset="0"/>
                <a:cs typeface="Times New Roman" panose="02020603050405020304" pitchFamily="18" charset="0"/>
              </a:rPr>
              <a:t>Lipsman</a:t>
            </a:r>
            <a:r>
              <a:rPr lang="en-US" sz="1700" dirty="0">
                <a:latin typeface="Times New Roman" panose="02020603050405020304" pitchFamily="18" charset="0"/>
                <a:cs typeface="Times New Roman" panose="02020603050405020304" pitchFamily="18" charset="0"/>
              </a:rPr>
              <a:t>, A., </a:t>
            </a:r>
            <a:r>
              <a:rPr lang="en-US" sz="1700" dirty="0" err="1">
                <a:latin typeface="Times New Roman" panose="02020603050405020304" pitchFamily="18" charset="0"/>
                <a:cs typeface="Times New Roman" panose="02020603050405020304" pitchFamily="18" charset="0"/>
              </a:rPr>
              <a:t>Mudd</a:t>
            </a:r>
            <a:r>
              <a:rPr lang="en-US" sz="1700" dirty="0">
                <a:latin typeface="Times New Roman" panose="02020603050405020304" pitchFamily="18" charset="0"/>
                <a:cs typeface="Times New Roman" panose="02020603050405020304" pitchFamily="18" charset="0"/>
              </a:rPr>
              <a:t>, G., Rich, M., &amp; </a:t>
            </a:r>
            <a:r>
              <a:rPr lang="en-US" sz="1700" dirty="0" err="1">
                <a:latin typeface="Times New Roman" panose="02020603050405020304" pitchFamily="18" charset="0"/>
                <a:cs typeface="Times New Roman" panose="02020603050405020304" pitchFamily="18" charset="0"/>
              </a:rPr>
              <a:t>Bruich</a:t>
            </a:r>
            <a:r>
              <a:rPr lang="en-US" sz="1700" dirty="0">
                <a:latin typeface="Times New Roman" panose="02020603050405020304" pitchFamily="18" charset="0"/>
                <a:cs typeface="Times New Roman" panose="02020603050405020304" pitchFamily="18" charset="0"/>
              </a:rPr>
              <a:t>, S. (2012). The Power of “Like”. </a:t>
            </a:r>
            <a:r>
              <a:rPr lang="en-US" sz="1700" i="1" dirty="0">
                <a:latin typeface="Times New Roman" panose="02020603050405020304" pitchFamily="18" charset="0"/>
                <a:cs typeface="Times New Roman" panose="02020603050405020304" pitchFamily="18" charset="0"/>
              </a:rPr>
              <a:t>Journal of Advertising Research</a:t>
            </a:r>
            <a:r>
              <a:rPr lang="en-US" sz="1700" dirty="0">
                <a:latin typeface="Times New Roman" panose="02020603050405020304" pitchFamily="18" charset="0"/>
                <a:cs typeface="Times New Roman" panose="02020603050405020304" pitchFamily="18" charset="0"/>
              </a:rPr>
              <a:t>, </a:t>
            </a:r>
            <a:r>
              <a:rPr lang="en-US" sz="1700" i="1" dirty="0">
                <a:latin typeface="Times New Roman" panose="02020603050405020304" pitchFamily="18" charset="0"/>
                <a:cs typeface="Times New Roman" panose="02020603050405020304" pitchFamily="18" charset="0"/>
              </a:rPr>
              <a:t>52</a:t>
            </a:r>
            <a:r>
              <a:rPr lang="en-US" sz="1700" dirty="0">
                <a:latin typeface="Times New Roman" panose="02020603050405020304" pitchFamily="18" charset="0"/>
                <a:cs typeface="Times New Roman" panose="02020603050405020304" pitchFamily="18" charset="0"/>
              </a:rPr>
              <a:t>(1), 40-52. doi:10.2501/jar-52-1-040-052</a:t>
            </a:r>
          </a:p>
          <a:p>
            <a:r>
              <a:rPr lang="en-US" sz="1700" dirty="0">
                <a:latin typeface="Times New Roman" panose="02020603050405020304" pitchFamily="18" charset="0"/>
                <a:cs typeface="Times New Roman" panose="02020603050405020304" pitchFamily="18" charset="0"/>
              </a:rPr>
              <a:t>LUTHER, W. (2011). </a:t>
            </a:r>
            <a:r>
              <a:rPr lang="en-US" sz="1700" i="1" dirty="0">
                <a:latin typeface="Times New Roman" panose="02020603050405020304" pitchFamily="18" charset="0"/>
                <a:cs typeface="Times New Roman" panose="02020603050405020304" pitchFamily="18" charset="0"/>
              </a:rPr>
              <a:t>The Marketing Plan: How to Prepare and Implement It</a:t>
            </a:r>
            <a:r>
              <a:rPr lang="en-US" sz="1700" dirty="0">
                <a:latin typeface="Times New Roman" panose="02020603050405020304" pitchFamily="18" charset="0"/>
                <a:cs typeface="Times New Roman" panose="02020603050405020304" pitchFamily="18" charset="0"/>
              </a:rPr>
              <a:t>. AMACOM. </a:t>
            </a:r>
          </a:p>
          <a:p>
            <a:endParaRPr lang="en-US" dirty="0"/>
          </a:p>
          <a:p>
            <a:endParaRPr lang="en-US" dirty="0"/>
          </a:p>
          <a:p>
            <a:endParaRPr lang="en-US" dirty="0"/>
          </a:p>
        </p:txBody>
      </p:sp>
    </p:spTree>
    <p:extLst>
      <p:ext uri="{BB962C8B-B14F-4D97-AF65-F5344CB8AC3E}">
        <p14:creationId xmlns:p14="http://schemas.microsoft.com/office/powerpoint/2010/main" xmlns="" val="289728706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1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88</TotalTime>
  <Words>1303</Words>
  <Application>Microsoft Office PowerPoint</Application>
  <PresentationFormat>On-screen Show (4:3)</PresentationFormat>
  <Paragraphs>89</Paragraphs>
  <Slides>11</Slides>
  <Notes>7</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Clarity</vt:lpstr>
      <vt:lpstr>Social Media marketing</vt:lpstr>
      <vt:lpstr>What is Social Media Marketing</vt:lpstr>
      <vt:lpstr>Social Media Channels Available</vt:lpstr>
      <vt:lpstr>Benefits of marketing Via Social Media</vt:lpstr>
      <vt:lpstr>Risks Of Social Media Marketing</vt:lpstr>
      <vt:lpstr>How to cope with the risks</vt:lpstr>
      <vt:lpstr>Effective Social Media Marketing</vt:lpstr>
      <vt:lpstr>Measures Against Security Concerns</vt:lpstr>
      <vt:lpstr>Requirements for Social Media Marketing</vt:lpstr>
      <vt:lpstr>Conclusion</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Media marketing</dc:title>
  <dc:creator>goddy</dc:creator>
  <cp:lastModifiedBy>FRANK</cp:lastModifiedBy>
  <cp:revision>10</cp:revision>
  <dcterms:created xsi:type="dcterms:W3CDTF">2018-02-05T18:25:52Z</dcterms:created>
  <dcterms:modified xsi:type="dcterms:W3CDTF">2018-02-06T05:30:51Z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7B6EB501-3EE7-407A-A489-EBD54AF0AC66</vt:lpwstr>
  </property>
  <property fmtid="{D5CDD505-2E9C-101B-9397-08002B2CF9AE}" pid="3" name="ArticulatePath">
    <vt:lpwstr>Presentation2</vt:lpwstr>
  </property>
</Properties>
</file>